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982" r:id="rId2"/>
    <p:sldId id="999" r:id="rId3"/>
    <p:sldId id="1001" r:id="rId4"/>
    <p:sldId id="1003" r:id="rId5"/>
    <p:sldId id="1004" r:id="rId6"/>
    <p:sldId id="1005" r:id="rId7"/>
    <p:sldId id="1006" r:id="rId8"/>
    <p:sldId id="1007" r:id="rId9"/>
    <p:sldId id="1002" r:id="rId10"/>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7" autoAdjust="0"/>
    <p:restoredTop sz="94660"/>
  </p:normalViewPr>
  <p:slideViewPr>
    <p:cSldViewPr snapToGrid="0">
      <p:cViewPr varScale="1">
        <p:scale>
          <a:sx n="62" d="100"/>
          <a:sy n="62" d="100"/>
        </p:scale>
        <p:origin x="10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1/30/2021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1/30/2021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1/30/2021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1/30/2021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1/30/2021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1/30/2021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815ED3-B693-41E3-B462-6BBA6BAFA39D}"/>
              </a:ext>
            </a:extLst>
          </p:cNvPr>
          <p:cNvSpPr txBox="1"/>
          <p:nvPr/>
        </p:nvSpPr>
        <p:spPr>
          <a:xfrm>
            <a:off x="1559490" y="4677419"/>
            <a:ext cx="9143999" cy="1323439"/>
          </a:xfrm>
          <a:prstGeom prst="rect">
            <a:avLst/>
          </a:prstGeom>
          <a:noFill/>
        </p:spPr>
        <p:txBody>
          <a:bodyPr wrap="square" rtlCol="0">
            <a:spAutoFit/>
          </a:bodyPr>
          <a:lstStyle/>
          <a:p>
            <a:pPr algn="ctr"/>
            <a:r>
              <a:rPr lang="en-US" sz="4000" b="1" dirty="0">
                <a:latin typeface="Candara" panose="020E0502030303020204" pitchFamily="34" charset="0"/>
              </a:rPr>
              <a:t>Cultivating a Heart for Reading and Heeding God’s Word (Part 4)</a:t>
            </a:r>
          </a:p>
        </p:txBody>
      </p:sp>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31, 2021</a:t>
            </a:r>
          </a:p>
        </p:txBody>
      </p:sp>
      <p:pic>
        <p:nvPicPr>
          <p:cNvPr id="7" name="Picture 6" descr="Text, letter&#10;&#10;Description automatically generated">
            <a:extLst>
              <a:ext uri="{FF2B5EF4-FFF2-40B4-BE49-F238E27FC236}">
                <a16:creationId xmlns:a16="http://schemas.microsoft.com/office/drawing/2014/main" id="{7CAE32DA-316E-4F79-B054-1035A964C161}"/>
              </a:ext>
            </a:extLst>
          </p:cNvPr>
          <p:cNvPicPr>
            <a:picLocks noChangeAspect="1"/>
          </p:cNvPicPr>
          <p:nvPr/>
        </p:nvPicPr>
        <p:blipFill>
          <a:blip r:embed="rId2"/>
          <a:stretch>
            <a:fillRect/>
          </a:stretch>
        </p:blipFill>
        <p:spPr>
          <a:xfrm>
            <a:off x="223378" y="931134"/>
            <a:ext cx="11775261" cy="3679769"/>
          </a:xfrm>
          <a:prstGeom prst="rect">
            <a:avLst/>
          </a:prstGeom>
        </p:spPr>
      </p:pic>
    </p:spTree>
    <p:extLst>
      <p:ext uri="{BB962C8B-B14F-4D97-AF65-F5344CB8AC3E}">
        <p14:creationId xmlns:p14="http://schemas.microsoft.com/office/powerpoint/2010/main" val="3759083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6">
                    <a:lumMod val="20000"/>
                    <a:lumOff val="80000"/>
                  </a:schemeClr>
                </a:solidFill>
              </a:rPr>
              <a:t>FIVE Steps of thorough bible study</a:t>
            </a:r>
          </a:p>
        </p:txBody>
      </p:sp>
      <p:graphicFrame>
        <p:nvGraphicFramePr>
          <p:cNvPr id="9" name="Table 9">
            <a:extLst>
              <a:ext uri="{FF2B5EF4-FFF2-40B4-BE49-F238E27FC236}">
                <a16:creationId xmlns:a16="http://schemas.microsoft.com/office/drawing/2014/main" id="{19B6006E-B8B5-4D15-95B9-EB1F24F4382D}"/>
              </a:ext>
            </a:extLst>
          </p:cNvPr>
          <p:cNvGraphicFramePr>
            <a:graphicFrameLocks noGrp="1"/>
          </p:cNvGraphicFramePr>
          <p:nvPr>
            <p:extLst>
              <p:ext uri="{D42A27DB-BD31-4B8C-83A1-F6EECF244321}">
                <p14:modId xmlns:p14="http://schemas.microsoft.com/office/powerpoint/2010/main" val="4193786869"/>
              </p:ext>
            </p:extLst>
          </p:nvPr>
        </p:nvGraphicFramePr>
        <p:xfrm>
          <a:off x="254175" y="920233"/>
          <a:ext cx="11683650" cy="4729480"/>
        </p:xfrm>
        <a:graphic>
          <a:graphicData uri="http://schemas.openxmlformats.org/drawingml/2006/table">
            <a:tbl>
              <a:tblPr firstRow="1" bandRow="1">
                <a:tableStyleId>{93296810-A885-4BE3-A3E7-6D5BEEA58F35}</a:tableStyleId>
              </a:tblPr>
              <a:tblGrid>
                <a:gridCol w="2336730">
                  <a:extLst>
                    <a:ext uri="{9D8B030D-6E8A-4147-A177-3AD203B41FA5}">
                      <a16:colId xmlns:a16="http://schemas.microsoft.com/office/drawing/2014/main" val="4159758732"/>
                    </a:ext>
                  </a:extLst>
                </a:gridCol>
                <a:gridCol w="2336730">
                  <a:extLst>
                    <a:ext uri="{9D8B030D-6E8A-4147-A177-3AD203B41FA5}">
                      <a16:colId xmlns:a16="http://schemas.microsoft.com/office/drawing/2014/main" val="3476958064"/>
                    </a:ext>
                  </a:extLst>
                </a:gridCol>
                <a:gridCol w="2336730">
                  <a:extLst>
                    <a:ext uri="{9D8B030D-6E8A-4147-A177-3AD203B41FA5}">
                      <a16:colId xmlns:a16="http://schemas.microsoft.com/office/drawing/2014/main" val="3510402573"/>
                    </a:ext>
                  </a:extLst>
                </a:gridCol>
                <a:gridCol w="2336730">
                  <a:extLst>
                    <a:ext uri="{9D8B030D-6E8A-4147-A177-3AD203B41FA5}">
                      <a16:colId xmlns:a16="http://schemas.microsoft.com/office/drawing/2014/main" val="3881411579"/>
                    </a:ext>
                  </a:extLst>
                </a:gridCol>
                <a:gridCol w="2336730">
                  <a:extLst>
                    <a:ext uri="{9D8B030D-6E8A-4147-A177-3AD203B41FA5}">
                      <a16:colId xmlns:a16="http://schemas.microsoft.com/office/drawing/2014/main" val="3753311610"/>
                    </a:ext>
                  </a:extLst>
                </a:gridCol>
              </a:tblGrid>
              <a:tr h="370840">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4</a:t>
                      </a:r>
                    </a:p>
                  </a:txBody>
                  <a:tcPr/>
                </a:tc>
                <a:tc>
                  <a:txBody>
                    <a:bodyPr/>
                    <a:lstStyle/>
                    <a:p>
                      <a:pPr algn="ctr"/>
                      <a:r>
                        <a:rPr lang="en-US" dirty="0"/>
                        <a:t>5</a:t>
                      </a:r>
                    </a:p>
                  </a:txBody>
                  <a:tcPr/>
                </a:tc>
                <a:extLst>
                  <a:ext uri="{0D108BD9-81ED-4DB2-BD59-A6C34878D82A}">
                    <a16:rowId xmlns:a16="http://schemas.microsoft.com/office/drawing/2014/main" val="2367627177"/>
                  </a:ext>
                </a:extLst>
              </a:tr>
              <a:tr h="451367">
                <a:tc>
                  <a:txBody>
                    <a:bodyPr/>
                    <a:lstStyle/>
                    <a:p>
                      <a:pPr algn="ctr"/>
                      <a:r>
                        <a:rPr lang="en-US" sz="2000" b="1" dirty="0"/>
                        <a:t>Pack Your Bags</a:t>
                      </a:r>
                    </a:p>
                  </a:txBody>
                  <a:tcPr/>
                </a:tc>
                <a:tc>
                  <a:txBody>
                    <a:bodyPr/>
                    <a:lstStyle/>
                    <a:p>
                      <a:pPr algn="ctr"/>
                      <a:r>
                        <a:rPr lang="en-US" sz="2000" b="1" dirty="0"/>
                        <a:t>Read the Maps</a:t>
                      </a:r>
                    </a:p>
                  </a:txBody>
                  <a:tcPr/>
                </a:tc>
                <a:tc>
                  <a:txBody>
                    <a:bodyPr/>
                    <a:lstStyle/>
                    <a:p>
                      <a:pPr algn="ctr"/>
                      <a:r>
                        <a:rPr lang="en-US" sz="2000" b="1" dirty="0"/>
                        <a:t>Read the Road Signs</a:t>
                      </a:r>
                    </a:p>
                  </a:txBody>
                  <a:tcPr/>
                </a:tc>
                <a:tc>
                  <a:txBody>
                    <a:bodyPr/>
                    <a:lstStyle/>
                    <a:p>
                      <a:pPr algn="ctr"/>
                      <a:r>
                        <a:rPr lang="en-US" sz="2000" b="1" dirty="0"/>
                        <a:t>Learn to Speak Like a Local</a:t>
                      </a:r>
                    </a:p>
                  </a:txBody>
                  <a:tcPr/>
                </a:tc>
                <a:tc>
                  <a:txBody>
                    <a:bodyPr/>
                    <a:lstStyle/>
                    <a:p>
                      <a:pPr algn="ctr"/>
                      <a:r>
                        <a:rPr lang="en-US" sz="2000" b="1" dirty="0"/>
                        <a:t>Head Home</a:t>
                      </a:r>
                    </a:p>
                  </a:txBody>
                  <a:tcPr/>
                </a:tc>
                <a:extLst>
                  <a:ext uri="{0D108BD9-81ED-4DB2-BD59-A6C34878D82A}">
                    <a16:rowId xmlns:a16="http://schemas.microsoft.com/office/drawing/2014/main" val="1181335058"/>
                  </a:ext>
                </a:extLst>
              </a:tr>
              <a:tr h="370840">
                <a:tc>
                  <a:txBody>
                    <a:bodyPr/>
                    <a:lstStyle/>
                    <a:p>
                      <a:r>
                        <a:rPr lang="en-US" sz="2000" i="1" dirty="0"/>
                        <a:t>Choose a passage</a:t>
                      </a:r>
                    </a:p>
                  </a:txBody>
                  <a:tcPr/>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Study the broad historical context of the book</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Read the passage in several translations</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Choose key words to study</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Identify the main points of the passage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03539551"/>
                  </a:ext>
                </a:extLst>
              </a:tr>
              <a:tr h="370840">
                <a:tc>
                  <a:txBody>
                    <a:bodyPr/>
                    <a:lstStyle/>
                    <a:p>
                      <a:r>
                        <a:rPr lang="en-US" sz="2000" i="1" dirty="0"/>
                        <a:t>Gather your tools</a:t>
                      </a:r>
                    </a:p>
                  </a:txBody>
                  <a:tcPr/>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Study the literary genre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Look for key dynamics in the passage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Consult word study tools</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Identify how these address original and modern concerns</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57166880"/>
                  </a:ext>
                </a:extLst>
              </a:tr>
              <a:tr h="370840">
                <a:tc>
                  <a:txBody>
                    <a:bodyPr/>
                    <a:lstStyle/>
                    <a:p>
                      <a:r>
                        <a:rPr lang="en-US" sz="2000" i="1" dirty="0"/>
                        <a:t>Pray</a:t>
                      </a:r>
                    </a:p>
                  </a:txBody>
                  <a:tcPr/>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Study the immediate context of the passage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Make a provisional outline of the passage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Consult a concordance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i="1" dirty="0">
                          <a:solidFill>
                            <a:srgbClr val="35272F"/>
                          </a:solidFill>
                          <a:effectLst/>
                          <a:latin typeface="+mn-lt"/>
                          <a:ea typeface="Times New Roman" panose="02020603050405020304" pitchFamily="18" charset="0"/>
                          <a:cs typeface="Calibri" panose="020F0502020204030204" pitchFamily="34" charset="0"/>
                        </a:rPr>
                        <a:t>Make a specific application for your own life.</a:t>
                      </a:r>
                      <a:endParaRPr lang="en-US" sz="2000" i="1"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81910638"/>
                  </a:ext>
                </a:extLst>
              </a:tr>
            </a:tbl>
          </a:graphicData>
        </a:graphic>
      </p:graphicFrame>
    </p:spTree>
    <p:extLst>
      <p:ext uri="{BB962C8B-B14F-4D97-AF65-F5344CB8AC3E}">
        <p14:creationId xmlns:p14="http://schemas.microsoft.com/office/powerpoint/2010/main" val="223018583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r>
              <a:rPr lang="en-US" sz="3600" b="1" dirty="0">
                <a:solidFill>
                  <a:srgbClr val="00B0F0"/>
                </a:solidFill>
              </a:rPr>
              <a:t>Step 2 – Read the maps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5139869"/>
          </a:xfrm>
          <a:prstGeom prst="rect">
            <a:avLst/>
          </a:prstGeom>
          <a:noFill/>
        </p:spPr>
        <p:txBody>
          <a:bodyPr wrap="square" rtlCol="0">
            <a:spAutoFit/>
          </a:bodyPr>
          <a:lstStyle/>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2</a:t>
            </a:r>
            <a:r>
              <a:rPr lang="en-US" sz="3200" b="1" dirty="0">
                <a:effectLst/>
                <a:latin typeface="Calibri" panose="020F0502020204030204" pitchFamily="34" charset="0"/>
                <a:ea typeface="Times New Roman" panose="02020603050405020304" pitchFamily="18" charset="0"/>
                <a:cs typeface="Calibri" panose="020F0502020204030204" pitchFamily="34" charset="0"/>
              </a:rPr>
              <a:t>.1 The Broad Historical Context of the Book</a:t>
            </a:r>
          </a:p>
          <a:p>
            <a:pPr marL="742950" lvl="1" indent="-285750">
              <a:buFont typeface="Wingdings" panose="05000000000000000000" pitchFamily="2" charset="2"/>
              <a:buChar char="§"/>
            </a:pPr>
            <a:r>
              <a:rPr lang="en-US" sz="2400" dirty="0"/>
              <a:t>Who authored the book?</a:t>
            </a:r>
          </a:p>
          <a:p>
            <a:pPr marL="742950" lvl="1" indent="-285750">
              <a:buFont typeface="Wingdings" panose="05000000000000000000" pitchFamily="2" charset="2"/>
              <a:buChar char="§"/>
            </a:pPr>
            <a:r>
              <a:rPr lang="en-US" sz="2400" dirty="0"/>
              <a:t>Who were the original recipients?</a:t>
            </a:r>
          </a:p>
          <a:p>
            <a:pPr marL="742950" lvl="1" indent="-285750">
              <a:buFont typeface="Wingdings" panose="05000000000000000000" pitchFamily="2" charset="2"/>
              <a:buChar char="§"/>
            </a:pPr>
            <a:r>
              <a:rPr lang="en-US" sz="2400" dirty="0"/>
              <a:t>Where were the author and the recipients located?</a:t>
            </a:r>
          </a:p>
          <a:p>
            <a:pPr marL="742950" lvl="1" indent="-285750">
              <a:buFont typeface="Wingdings" panose="05000000000000000000" pitchFamily="2" charset="2"/>
              <a:buChar char="§"/>
            </a:pPr>
            <a:r>
              <a:rPr lang="en-US" sz="2400" dirty="0"/>
              <a:t>When was the book written?</a:t>
            </a:r>
          </a:p>
          <a:p>
            <a:pPr marL="742950" lvl="1" indent="-285750">
              <a:buFont typeface="Wingdings" panose="05000000000000000000" pitchFamily="2" charset="2"/>
              <a:buChar char="§"/>
            </a:pPr>
            <a:r>
              <a:rPr lang="en-US" sz="2400" dirty="0"/>
              <a:t>What is the purpose of the book?</a:t>
            </a:r>
          </a:p>
          <a:p>
            <a:pPr marL="0" marR="0" algn="just">
              <a:spcBef>
                <a:spcPts val="0"/>
              </a:spcBef>
              <a:spcAft>
                <a:spcPts val="0"/>
              </a:spcAft>
            </a:pPr>
            <a:endParaRPr lang="en-US" sz="32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2.2 The Literary Genre</a:t>
            </a:r>
          </a:p>
          <a:p>
            <a:pPr marL="914400" lvl="1" indent="-457200" algn="just">
              <a:buFont typeface="Wingdings" panose="05000000000000000000" pitchFamily="2" charset="2"/>
              <a:buChar char="§"/>
            </a:pPr>
            <a:r>
              <a:rPr lang="en-US" sz="2400" dirty="0">
                <a:effectLst/>
                <a:latin typeface="Calibri" panose="020F0502020204030204" pitchFamily="34" charset="0"/>
                <a:ea typeface="Times New Roman" panose="02020603050405020304" pitchFamily="18" charset="0"/>
                <a:cs typeface="Calibri" panose="020F0502020204030204" pitchFamily="34" charset="0"/>
              </a:rPr>
              <a:t>Narrative</a:t>
            </a:r>
          </a:p>
          <a:p>
            <a:pPr marL="914400" lvl="1" indent="-457200" algn="just">
              <a:buFont typeface="Wingdings" panose="05000000000000000000" pitchFamily="2" charset="2"/>
              <a:buChar char="§"/>
            </a:pPr>
            <a:r>
              <a:rPr lang="en-US" sz="2400" dirty="0">
                <a:latin typeface="Calibri" panose="020F0502020204030204" pitchFamily="34" charset="0"/>
                <a:ea typeface="Times New Roman" panose="02020603050405020304" pitchFamily="18" charset="0"/>
                <a:cs typeface="Calibri" panose="020F0502020204030204" pitchFamily="34" charset="0"/>
              </a:rPr>
              <a:t>Poetry</a:t>
            </a:r>
          </a:p>
          <a:p>
            <a:pPr marL="0" marR="0" algn="just">
              <a:spcBef>
                <a:spcPts val="0"/>
              </a:spcBef>
              <a:spcAft>
                <a:spcPts val="0"/>
              </a:spcAft>
            </a:pPr>
            <a:endParaRPr lang="en-US" sz="32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2</a:t>
            </a:r>
            <a:r>
              <a:rPr lang="en-US" sz="3200" b="1" dirty="0">
                <a:effectLst/>
                <a:latin typeface="Calibri" panose="020F0502020204030204" pitchFamily="34" charset="0"/>
                <a:ea typeface="Times New Roman" panose="02020603050405020304" pitchFamily="18" charset="0"/>
                <a:cs typeface="Calibri" panose="020F0502020204030204" pitchFamily="34" charset="0"/>
              </a:rPr>
              <a:t>.3 The Immediate Context of the Passage</a:t>
            </a:r>
            <a:endParaRPr lang="en-US" sz="3200" b="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049274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2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par>
                          <p:cTn id="12" fill="hold">
                            <p:stCondLst>
                              <p:cond delay="3750"/>
                            </p:stCondLst>
                            <p:childTnLst>
                              <p:par>
                                <p:cTn id="13" presetID="10" presetClass="entr" presetSubtype="0" fill="hold" nodeType="afterEffect">
                                  <p:stCondLst>
                                    <p:cond delay="225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750"/>
                                        <p:tgtEl>
                                          <p:spTgt spid="2">
                                            <p:txEl>
                                              <p:pRg st="2" end="2"/>
                                            </p:txEl>
                                          </p:spTgt>
                                        </p:tgtEl>
                                      </p:cBhvr>
                                    </p:animEffect>
                                  </p:childTnLst>
                                </p:cTn>
                              </p:par>
                            </p:childTnLst>
                          </p:cTn>
                        </p:par>
                        <p:par>
                          <p:cTn id="16" fill="hold">
                            <p:stCondLst>
                              <p:cond delay="7750"/>
                            </p:stCondLst>
                            <p:childTnLst>
                              <p:par>
                                <p:cTn id="17" presetID="10" presetClass="entr" presetSubtype="0" fill="hold" nodeType="afterEffect">
                                  <p:stCondLst>
                                    <p:cond delay="225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750"/>
                                        <p:tgtEl>
                                          <p:spTgt spid="2">
                                            <p:txEl>
                                              <p:pRg st="3" end="3"/>
                                            </p:txEl>
                                          </p:spTgt>
                                        </p:tgtEl>
                                      </p:cBhvr>
                                    </p:animEffect>
                                  </p:childTnLst>
                                </p:cTn>
                              </p:par>
                            </p:childTnLst>
                          </p:cTn>
                        </p:par>
                        <p:par>
                          <p:cTn id="20" fill="hold">
                            <p:stCondLst>
                              <p:cond delay="11750"/>
                            </p:stCondLst>
                            <p:childTnLst>
                              <p:par>
                                <p:cTn id="21" presetID="10" presetClass="entr" presetSubtype="0" fill="hold" nodeType="afterEffect">
                                  <p:stCondLst>
                                    <p:cond delay="225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750"/>
                                        <p:tgtEl>
                                          <p:spTgt spid="2">
                                            <p:txEl>
                                              <p:pRg st="4" end="4"/>
                                            </p:txEl>
                                          </p:spTgt>
                                        </p:tgtEl>
                                      </p:cBhvr>
                                    </p:animEffect>
                                  </p:childTnLst>
                                </p:cTn>
                              </p:par>
                            </p:childTnLst>
                          </p:cTn>
                        </p:par>
                        <p:par>
                          <p:cTn id="24" fill="hold">
                            <p:stCondLst>
                              <p:cond delay="15750"/>
                            </p:stCondLst>
                            <p:childTnLst>
                              <p:par>
                                <p:cTn id="25" presetID="10" presetClass="entr" presetSubtype="0" fill="hold" nodeType="afterEffect">
                                  <p:stCondLst>
                                    <p:cond delay="225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750"/>
                                        <p:tgtEl>
                                          <p:spTgt spid="2">
                                            <p:txEl>
                                              <p:pRg st="5" end="5"/>
                                            </p:txEl>
                                          </p:spTgt>
                                        </p:tgtEl>
                                      </p:cBhvr>
                                    </p:animEffect>
                                  </p:childTnLst>
                                </p:cTn>
                              </p:par>
                            </p:childTnLst>
                          </p:cTn>
                        </p:par>
                        <p:par>
                          <p:cTn id="28" fill="hold">
                            <p:stCondLst>
                              <p:cond delay="19750"/>
                            </p:stCondLst>
                            <p:childTnLst>
                              <p:par>
                                <p:cTn id="29" presetID="10" presetClass="entr" presetSubtype="0" fill="hold" nodeType="after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1750"/>
                                        <p:tgtEl>
                                          <p:spTgt spid="2">
                                            <p:txEl>
                                              <p:pRg st="7" end="7"/>
                                            </p:txEl>
                                          </p:spTgt>
                                        </p:tgtEl>
                                      </p:cBhvr>
                                    </p:animEffect>
                                  </p:childTnLst>
                                </p:cTn>
                              </p:par>
                            </p:childTnLst>
                          </p:cTn>
                        </p:par>
                        <p:par>
                          <p:cTn id="32" fill="hold">
                            <p:stCondLst>
                              <p:cond delay="21500"/>
                            </p:stCondLst>
                            <p:childTnLst>
                              <p:par>
                                <p:cTn id="33" presetID="10" presetClass="entr" presetSubtype="0" fill="hold" nodeType="afterEffect">
                                  <p:stCondLst>
                                    <p:cond delay="25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1750"/>
                                        <p:tgtEl>
                                          <p:spTgt spid="2">
                                            <p:txEl>
                                              <p:pRg st="8" end="8"/>
                                            </p:txEl>
                                          </p:spTgt>
                                        </p:tgtEl>
                                      </p:cBhvr>
                                    </p:animEffect>
                                  </p:childTnLst>
                                </p:cTn>
                              </p:par>
                            </p:childTnLst>
                          </p:cTn>
                        </p:par>
                        <p:par>
                          <p:cTn id="36" fill="hold">
                            <p:stCondLst>
                              <p:cond delay="23500"/>
                            </p:stCondLst>
                            <p:childTnLst>
                              <p:par>
                                <p:cTn id="37" presetID="10" presetClass="entr" presetSubtype="0" fill="hold" nodeType="afterEffect">
                                  <p:stCondLst>
                                    <p:cond delay="250"/>
                                  </p:stCondLst>
                                  <p:childTnLst>
                                    <p:set>
                                      <p:cBhvr>
                                        <p:cTn id="38" dur="1" fill="hold">
                                          <p:stCondLst>
                                            <p:cond delay="0"/>
                                          </p:stCondLst>
                                        </p:cTn>
                                        <p:tgtEl>
                                          <p:spTgt spid="2">
                                            <p:txEl>
                                              <p:pRg st="9" end="9"/>
                                            </p:txEl>
                                          </p:spTgt>
                                        </p:tgtEl>
                                        <p:attrNameLst>
                                          <p:attrName>style.visibility</p:attrName>
                                        </p:attrNameLst>
                                      </p:cBhvr>
                                      <p:to>
                                        <p:strVal val="visible"/>
                                      </p:to>
                                    </p:set>
                                    <p:animEffect transition="in" filter="fade">
                                      <p:cBhvr>
                                        <p:cTn id="39" dur="1750"/>
                                        <p:tgtEl>
                                          <p:spTgt spid="2">
                                            <p:txEl>
                                              <p:pRg st="9" end="9"/>
                                            </p:txEl>
                                          </p:spTgt>
                                        </p:tgtEl>
                                      </p:cBhvr>
                                    </p:animEffect>
                                  </p:childTnLst>
                                </p:cTn>
                              </p:par>
                            </p:childTnLst>
                          </p:cTn>
                        </p:par>
                        <p:par>
                          <p:cTn id="40" fill="hold">
                            <p:stCondLst>
                              <p:cond delay="25500"/>
                            </p:stCondLst>
                            <p:childTnLst>
                              <p:par>
                                <p:cTn id="41" presetID="10" presetClass="entr" presetSubtype="0" fill="hold" nodeType="after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animEffect transition="in" filter="fade">
                                      <p:cBhvr>
                                        <p:cTn id="43" dur="175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r>
              <a:rPr lang="en-US" sz="3600" b="1" dirty="0">
                <a:solidFill>
                  <a:srgbClr val="00B0F0"/>
                </a:solidFill>
              </a:rPr>
              <a:t>Step 3 – Read the Road Signs carefully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5262979"/>
          </a:xfrm>
          <a:prstGeom prst="rect">
            <a:avLst/>
          </a:prstGeom>
          <a:noFill/>
        </p:spPr>
        <p:txBody>
          <a:bodyPr wrap="square" rtlCol="0">
            <a:spAutoFit/>
          </a:bodyPr>
          <a:lstStyle/>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3</a:t>
            </a:r>
            <a:r>
              <a:rPr lang="en-US" sz="3200" b="1" dirty="0">
                <a:effectLst/>
                <a:latin typeface="Calibri" panose="020F0502020204030204" pitchFamily="34" charset="0"/>
                <a:ea typeface="Times New Roman" panose="02020603050405020304" pitchFamily="18" charset="0"/>
                <a:cs typeface="Calibri" panose="020F0502020204030204" pitchFamily="34" charset="0"/>
              </a:rPr>
              <a:t>.1 Read the passage in several translations</a:t>
            </a:r>
          </a:p>
          <a:p>
            <a:pPr marL="0" marR="0" algn="just">
              <a:spcBef>
                <a:spcPts val="0"/>
              </a:spcBef>
              <a:spcAft>
                <a:spcPts val="0"/>
              </a:spcAft>
            </a:pPr>
            <a:endParaRPr lang="en-US" sz="32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3.2 Look for key dynamics in the passage</a:t>
            </a:r>
          </a:p>
          <a:p>
            <a:pPr marL="285750" lvl="0" indent="-285750">
              <a:buFont typeface="Wingdings" panose="05000000000000000000" pitchFamily="2" charset="2"/>
              <a:buChar char="§"/>
            </a:pPr>
            <a:r>
              <a:rPr lang="en-US" sz="2000" b="1" u="sng" dirty="0"/>
              <a:t>Subject</a:t>
            </a:r>
            <a:r>
              <a:rPr lang="en-US" sz="2000" dirty="0"/>
              <a:t> - who or what is the passage focusing on?</a:t>
            </a:r>
          </a:p>
          <a:p>
            <a:pPr marL="285750" lvl="0" indent="-285750">
              <a:buFont typeface="Wingdings" panose="05000000000000000000" pitchFamily="2" charset="2"/>
              <a:buChar char="§"/>
            </a:pPr>
            <a:r>
              <a:rPr lang="en-US" sz="2000" b="1" u="sng" dirty="0"/>
              <a:t>Verb</a:t>
            </a:r>
            <a:r>
              <a:rPr lang="en-US" sz="2000" dirty="0"/>
              <a:t> - is it a statement, an exhortation, a question or answer, an action, explanation, or illustration?</a:t>
            </a:r>
          </a:p>
          <a:p>
            <a:pPr marL="285750" lvl="0" indent="-285750">
              <a:buFont typeface="Wingdings" panose="05000000000000000000" pitchFamily="2" charset="2"/>
              <a:buChar char="§"/>
            </a:pPr>
            <a:r>
              <a:rPr lang="en-US" sz="2000" b="1" u="sng" dirty="0"/>
              <a:t>Conjunctions</a:t>
            </a:r>
            <a:r>
              <a:rPr lang="en-US" sz="2000" dirty="0"/>
              <a:t> - and, but, or, so, for, both…and, neither…nor, either…or, not only…but also</a:t>
            </a:r>
          </a:p>
          <a:p>
            <a:pPr marL="285750" lvl="0" indent="-285750">
              <a:buFont typeface="Wingdings" panose="05000000000000000000" pitchFamily="2" charset="2"/>
              <a:buChar char="§"/>
            </a:pPr>
            <a:r>
              <a:rPr lang="en-US" sz="2000" b="1" u="sng" dirty="0"/>
              <a:t>Time</a:t>
            </a:r>
            <a:r>
              <a:rPr lang="en-US" sz="2000" dirty="0"/>
              <a:t> - after, before, when, while, since, until</a:t>
            </a:r>
          </a:p>
          <a:p>
            <a:pPr marL="285750" lvl="0" indent="-285750">
              <a:buFont typeface="Wingdings" panose="05000000000000000000" pitchFamily="2" charset="2"/>
              <a:buChar char="§"/>
            </a:pPr>
            <a:r>
              <a:rPr lang="en-US" sz="2000" b="1" u="sng" dirty="0"/>
              <a:t>Cause</a:t>
            </a:r>
            <a:r>
              <a:rPr lang="en-US" sz="2000" dirty="0"/>
              <a:t> - because, since, in order that, so that</a:t>
            </a:r>
          </a:p>
          <a:p>
            <a:pPr marL="285750" lvl="0" indent="-285750">
              <a:buFont typeface="Wingdings" panose="05000000000000000000" pitchFamily="2" charset="2"/>
              <a:buChar char="§"/>
            </a:pPr>
            <a:r>
              <a:rPr lang="en-US" sz="2000" b="1" u="sng" dirty="0"/>
              <a:t>Condition</a:t>
            </a:r>
            <a:r>
              <a:rPr lang="en-US" sz="2000" dirty="0"/>
              <a:t> - if, in case, even if, unless</a:t>
            </a:r>
          </a:p>
          <a:p>
            <a:pPr marL="285750" lvl="0" indent="-285750">
              <a:buFont typeface="Wingdings" panose="05000000000000000000" pitchFamily="2" charset="2"/>
              <a:buChar char="§"/>
            </a:pPr>
            <a:r>
              <a:rPr lang="en-US" sz="2000" b="1" u="sng" dirty="0"/>
              <a:t>Concession</a:t>
            </a:r>
            <a:r>
              <a:rPr lang="en-US" sz="2000" dirty="0"/>
              <a:t> - although, even though, whereas</a:t>
            </a:r>
          </a:p>
          <a:p>
            <a:pPr marL="285750" lvl="0" indent="-285750">
              <a:buFont typeface="Wingdings" panose="05000000000000000000" pitchFamily="2" charset="2"/>
              <a:buChar char="§"/>
            </a:pPr>
            <a:r>
              <a:rPr lang="en-US" sz="2000" b="1" u="sng" dirty="0"/>
              <a:t>Means</a:t>
            </a:r>
            <a:r>
              <a:rPr lang="en-US" sz="2000" dirty="0"/>
              <a:t> - how is the action accomplished?</a:t>
            </a:r>
          </a:p>
          <a:p>
            <a:pPr marL="285750" lvl="0" indent="-285750">
              <a:buFont typeface="Wingdings" panose="05000000000000000000" pitchFamily="2" charset="2"/>
              <a:buChar char="§"/>
            </a:pPr>
            <a:r>
              <a:rPr lang="en-US" sz="2000" b="1" u="sng" dirty="0"/>
              <a:t>Agent</a:t>
            </a:r>
            <a:r>
              <a:rPr lang="en-US" sz="2000" dirty="0"/>
              <a:t> - who does the action?</a:t>
            </a:r>
          </a:p>
          <a:p>
            <a:pPr marL="285750" lvl="0" indent="-285750">
              <a:buFont typeface="Wingdings" panose="05000000000000000000" pitchFamily="2" charset="2"/>
              <a:buChar char="§"/>
            </a:pPr>
            <a:r>
              <a:rPr lang="en-US" sz="2000" b="1" u="sng" dirty="0"/>
              <a:t>Result</a:t>
            </a:r>
            <a:r>
              <a:rPr lang="en-US" sz="2000" dirty="0"/>
              <a:t> - what is accomplished?</a:t>
            </a:r>
          </a:p>
          <a:p>
            <a:pPr marL="285750" lvl="0" indent="-285750">
              <a:buFont typeface="Wingdings" panose="05000000000000000000" pitchFamily="2" charset="2"/>
              <a:buChar char="§"/>
            </a:pPr>
            <a:r>
              <a:rPr lang="en-US" sz="2000" b="1" u="sng" dirty="0"/>
              <a:t>Purpose</a:t>
            </a:r>
            <a:r>
              <a:rPr lang="en-US" sz="2000" dirty="0"/>
              <a:t> - why was the action done?</a:t>
            </a:r>
          </a:p>
        </p:txBody>
      </p:sp>
    </p:spTree>
    <p:extLst>
      <p:ext uri="{BB962C8B-B14F-4D97-AF65-F5344CB8AC3E}">
        <p14:creationId xmlns:p14="http://schemas.microsoft.com/office/powerpoint/2010/main" val="66632940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r>
              <a:rPr lang="en-US" sz="3600" b="1" dirty="0">
                <a:solidFill>
                  <a:srgbClr val="00B0F0"/>
                </a:solidFill>
              </a:rPr>
              <a:t>Step 3 – Read the Road Signs carefully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2554545"/>
          </a:xfrm>
          <a:prstGeom prst="rect">
            <a:avLst/>
          </a:prstGeom>
          <a:noFill/>
        </p:spPr>
        <p:txBody>
          <a:bodyPr wrap="square" rtlCol="0">
            <a:spAutoFit/>
          </a:bodyPr>
          <a:lstStyle/>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3</a:t>
            </a:r>
            <a:r>
              <a:rPr lang="en-US" sz="3200" b="1" dirty="0">
                <a:effectLst/>
                <a:latin typeface="Calibri" panose="020F0502020204030204" pitchFamily="34" charset="0"/>
                <a:ea typeface="Times New Roman" panose="02020603050405020304" pitchFamily="18" charset="0"/>
                <a:cs typeface="Calibri" panose="020F0502020204030204" pitchFamily="34" charset="0"/>
              </a:rPr>
              <a:t>.1 Read the passage in several translations</a:t>
            </a:r>
          </a:p>
          <a:p>
            <a:pPr marL="0" marR="0" algn="just">
              <a:spcBef>
                <a:spcPts val="0"/>
              </a:spcBef>
              <a:spcAft>
                <a:spcPts val="0"/>
              </a:spcAft>
            </a:pPr>
            <a:endParaRPr lang="en-US" sz="32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3.2 Look for key dynamics in the passage</a:t>
            </a:r>
          </a:p>
          <a:p>
            <a:pPr marL="0" marR="0" algn="just">
              <a:spcBef>
                <a:spcPts val="0"/>
              </a:spcBef>
              <a:spcAft>
                <a:spcPts val="0"/>
              </a:spcAft>
            </a:pPr>
            <a:endParaRPr lang="en-US" sz="32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3</a:t>
            </a:r>
            <a:r>
              <a:rPr lang="en-US" sz="3200" b="1" dirty="0">
                <a:effectLst/>
                <a:latin typeface="Calibri" panose="020F0502020204030204" pitchFamily="34" charset="0"/>
                <a:ea typeface="Times New Roman" panose="02020603050405020304" pitchFamily="18" charset="0"/>
                <a:cs typeface="Calibri" panose="020F0502020204030204" pitchFamily="34" charset="0"/>
              </a:rPr>
              <a:t>.3 Make your own provisional outline of the passage</a:t>
            </a:r>
            <a:endParaRPr lang="en-US" sz="3200" b="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239405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r>
              <a:rPr lang="en-US" sz="3600" b="1" dirty="0">
                <a:solidFill>
                  <a:srgbClr val="00B0F0"/>
                </a:solidFill>
              </a:rPr>
              <a:t>Step 4 – Learn to speak like a local</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3046988"/>
          </a:xfrm>
          <a:prstGeom prst="rect">
            <a:avLst/>
          </a:prstGeom>
          <a:noFill/>
        </p:spPr>
        <p:txBody>
          <a:bodyPr wrap="square" rtlCol="0">
            <a:spAutoFit/>
          </a:bodyPr>
          <a:lstStyle/>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4</a:t>
            </a:r>
            <a:r>
              <a:rPr lang="en-US" sz="3200" b="1" dirty="0">
                <a:effectLst/>
                <a:latin typeface="Calibri" panose="020F0502020204030204" pitchFamily="34" charset="0"/>
                <a:ea typeface="Times New Roman" panose="02020603050405020304" pitchFamily="18" charset="0"/>
                <a:cs typeface="Calibri" panose="020F0502020204030204" pitchFamily="34" charset="0"/>
              </a:rPr>
              <a:t>.1 Chose key words to study</a:t>
            </a:r>
          </a:p>
          <a:p>
            <a:pPr marL="0" marR="0" algn="just">
              <a:spcBef>
                <a:spcPts val="0"/>
              </a:spcBef>
              <a:spcAft>
                <a:spcPts val="0"/>
              </a:spcAft>
            </a:pPr>
            <a:endParaRPr lang="en-US" sz="3200" b="1" dirty="0">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4.2 Consult word study tools</a:t>
            </a:r>
          </a:p>
          <a:p>
            <a:pPr lvl="1" algn="just"/>
            <a:r>
              <a:rPr lang="en-US" sz="3200" i="1" dirty="0">
                <a:latin typeface="Calibri" panose="020F0502020204030204" pitchFamily="34" charset="0"/>
                <a:ea typeface="Times New Roman" panose="02020603050405020304" pitchFamily="18" charset="0"/>
                <a:cs typeface="Calibri" panose="020F0502020204030204" pitchFamily="34" charset="0"/>
              </a:rPr>
              <a:t>(biblestudytools.com)</a:t>
            </a:r>
          </a:p>
          <a:p>
            <a:pPr marL="0" marR="0" algn="just">
              <a:spcBef>
                <a:spcPts val="0"/>
              </a:spcBef>
              <a:spcAft>
                <a:spcPts val="0"/>
              </a:spcAft>
            </a:pPr>
            <a:endParaRPr lang="en-US" sz="32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4</a:t>
            </a:r>
            <a:r>
              <a:rPr lang="en-US" sz="3200" b="1" dirty="0">
                <a:effectLst/>
                <a:latin typeface="Calibri" panose="020F0502020204030204" pitchFamily="34" charset="0"/>
                <a:ea typeface="Times New Roman" panose="02020603050405020304" pitchFamily="18" charset="0"/>
                <a:cs typeface="Calibri" panose="020F0502020204030204" pitchFamily="34" charset="0"/>
              </a:rPr>
              <a:t>.3 Consult a concordance</a:t>
            </a:r>
            <a:endParaRPr lang="en-US" sz="3200" b="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889074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75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r>
              <a:rPr lang="en-US" sz="3600" b="1" dirty="0">
                <a:solidFill>
                  <a:srgbClr val="00B0F0"/>
                </a:solidFill>
              </a:rPr>
              <a:t>Step 5 – Heading Home</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4031873"/>
          </a:xfrm>
          <a:prstGeom prst="rect">
            <a:avLst/>
          </a:prstGeom>
          <a:noFill/>
        </p:spPr>
        <p:txBody>
          <a:bodyPr wrap="square" rtlCol="0">
            <a:spAutoFit/>
          </a:bodyPr>
          <a:lstStyle/>
          <a:p>
            <a:pPr algn="just"/>
            <a:r>
              <a:rPr lang="en-US" sz="3200" i="1" dirty="0"/>
              <a:t>14 What use is it, my brethren, if someone says he has faith but he has no works? Can that faith save him? 15 If a brother or sister is without clothing and in need of daily food, 16 and one of you says to them, "Go in peace, be warmed and be filled," and yet you do not give them what is necessary for their body, what use is that? 17 Even so faith, if it has no works, is dead, being by itself.</a:t>
            </a:r>
          </a:p>
          <a:p>
            <a:pPr algn="r"/>
            <a:r>
              <a:rPr lang="en-US" sz="3200" i="1" dirty="0"/>
              <a:t>~James 2:14-17</a:t>
            </a:r>
            <a:endParaRPr lang="en-US" sz="3200" dirty="0"/>
          </a:p>
        </p:txBody>
      </p:sp>
    </p:spTree>
    <p:extLst>
      <p:ext uri="{BB962C8B-B14F-4D97-AF65-F5344CB8AC3E}">
        <p14:creationId xmlns:p14="http://schemas.microsoft.com/office/powerpoint/2010/main" val="29476462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17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r>
              <a:rPr lang="en-US" sz="3600" b="1" dirty="0">
                <a:solidFill>
                  <a:srgbClr val="00B0F0"/>
                </a:solidFill>
              </a:rPr>
              <a:t>Step 5 – Heading Home</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2554545"/>
          </a:xfrm>
          <a:prstGeom prst="rect">
            <a:avLst/>
          </a:prstGeom>
          <a:noFill/>
        </p:spPr>
        <p:txBody>
          <a:bodyPr wrap="square" rtlCol="0">
            <a:spAutoFit/>
          </a:bodyPr>
          <a:lstStyle/>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5</a:t>
            </a:r>
            <a:r>
              <a:rPr lang="en-US" sz="3200" b="1" dirty="0">
                <a:effectLst/>
                <a:latin typeface="Calibri" panose="020F0502020204030204" pitchFamily="34" charset="0"/>
                <a:ea typeface="Times New Roman" panose="02020603050405020304" pitchFamily="18" charset="0"/>
                <a:cs typeface="Calibri" panose="020F0502020204030204" pitchFamily="34" charset="0"/>
              </a:rPr>
              <a:t>.1 </a:t>
            </a:r>
            <a:r>
              <a:rPr lang="en-US" sz="3200" b="1" dirty="0">
                <a:latin typeface="Calibri" panose="020F0502020204030204" pitchFamily="34" charset="0"/>
                <a:ea typeface="Times New Roman" panose="02020603050405020304" pitchFamily="18" charset="0"/>
                <a:cs typeface="Calibri" panose="020F0502020204030204" pitchFamily="34" charset="0"/>
              </a:rPr>
              <a:t>Identify the main points and principles of a passage</a:t>
            </a:r>
            <a:endParaRPr lang="en-US" sz="32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endParaRPr lang="en-US" sz="3200" b="1" dirty="0">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sz="3200" b="1" dirty="0">
                <a:latin typeface="Calibri" panose="020F0502020204030204" pitchFamily="34" charset="0"/>
                <a:ea typeface="Times New Roman" panose="02020603050405020304" pitchFamily="18" charset="0"/>
                <a:cs typeface="Calibri" panose="020F0502020204030204" pitchFamily="34" charset="0"/>
              </a:rPr>
              <a:t>5.2 Identify how these address both original and modern contexts</a:t>
            </a:r>
          </a:p>
          <a:p>
            <a:pPr marL="0" marR="0" algn="just">
              <a:spcBef>
                <a:spcPts val="0"/>
              </a:spcBef>
              <a:spcAft>
                <a:spcPts val="0"/>
              </a:spcAft>
            </a:pPr>
            <a:endParaRPr lang="en-US" sz="3200" b="1" dirty="0">
              <a:latin typeface="Calibri" panose="020F0502020204030204" pitchFamily="34" charset="0"/>
              <a:cs typeface="Calibri" panose="020F0502020204030204" pitchFamily="34" charset="0"/>
            </a:endParaRPr>
          </a:p>
          <a:p>
            <a:pPr marL="0" marR="0" algn="just">
              <a:spcBef>
                <a:spcPts val="0"/>
              </a:spcBef>
              <a:spcAft>
                <a:spcPts val="0"/>
              </a:spcAft>
            </a:pPr>
            <a:r>
              <a:rPr lang="en-US" sz="3200" b="1" dirty="0">
                <a:latin typeface="Calibri" panose="020F0502020204030204" pitchFamily="34" charset="0"/>
                <a:cs typeface="Calibri" panose="020F0502020204030204" pitchFamily="34" charset="0"/>
              </a:rPr>
              <a:t>5.3 Make specific applications to your life</a:t>
            </a:r>
            <a:endParaRPr lang="en-US" sz="3200" b="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867948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815ED3-B693-41E3-B462-6BBA6BAFA39D}"/>
              </a:ext>
            </a:extLst>
          </p:cNvPr>
          <p:cNvSpPr txBox="1"/>
          <p:nvPr/>
        </p:nvSpPr>
        <p:spPr>
          <a:xfrm>
            <a:off x="1559490" y="4677419"/>
            <a:ext cx="9143999" cy="1323439"/>
          </a:xfrm>
          <a:prstGeom prst="rect">
            <a:avLst/>
          </a:prstGeom>
          <a:noFill/>
        </p:spPr>
        <p:txBody>
          <a:bodyPr wrap="square" rtlCol="0">
            <a:spAutoFit/>
          </a:bodyPr>
          <a:lstStyle/>
          <a:p>
            <a:pPr algn="ctr"/>
            <a:r>
              <a:rPr lang="en-US" sz="4000" b="1" dirty="0">
                <a:latin typeface="Candara" panose="020E0502030303020204" pitchFamily="34" charset="0"/>
              </a:rPr>
              <a:t>Cultivating a Heart for Reading and Heeding God’s Word (Part 4)</a:t>
            </a:r>
          </a:p>
        </p:txBody>
      </p:sp>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31, 2021</a:t>
            </a:r>
          </a:p>
        </p:txBody>
      </p:sp>
      <p:pic>
        <p:nvPicPr>
          <p:cNvPr id="7" name="Picture 6" descr="Text, letter&#10;&#10;Description automatically generated">
            <a:extLst>
              <a:ext uri="{FF2B5EF4-FFF2-40B4-BE49-F238E27FC236}">
                <a16:creationId xmlns:a16="http://schemas.microsoft.com/office/drawing/2014/main" id="{7CAE32DA-316E-4F79-B054-1035A964C161}"/>
              </a:ext>
            </a:extLst>
          </p:cNvPr>
          <p:cNvPicPr>
            <a:picLocks noChangeAspect="1"/>
          </p:cNvPicPr>
          <p:nvPr/>
        </p:nvPicPr>
        <p:blipFill>
          <a:blip r:embed="rId2"/>
          <a:stretch>
            <a:fillRect/>
          </a:stretch>
        </p:blipFill>
        <p:spPr>
          <a:xfrm>
            <a:off x="223378" y="931134"/>
            <a:ext cx="11775261" cy="3679769"/>
          </a:xfrm>
          <a:prstGeom prst="rect">
            <a:avLst/>
          </a:prstGeom>
        </p:spPr>
      </p:pic>
    </p:spTree>
    <p:extLst>
      <p:ext uri="{BB962C8B-B14F-4D97-AF65-F5344CB8AC3E}">
        <p14:creationId xmlns:p14="http://schemas.microsoft.com/office/powerpoint/2010/main" val="23974176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9281</TotalTime>
  <Words>566</Words>
  <Application>Microsoft Office PowerPoint</Application>
  <PresentationFormat>Widescreen</PresentationFormat>
  <Paragraphs>80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Candara</vt:lpstr>
      <vt:lpstr>Century Gothic</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214</cp:revision>
  <cp:lastPrinted>2020-05-22T15:03:41Z</cp:lastPrinted>
  <dcterms:created xsi:type="dcterms:W3CDTF">2019-06-22T19:37:39Z</dcterms:created>
  <dcterms:modified xsi:type="dcterms:W3CDTF">2021-01-30T20:05:41Z</dcterms:modified>
</cp:coreProperties>
</file>